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3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77" r:id="rId6"/>
    <p:sldId id="268" r:id="rId7"/>
    <p:sldId id="272" r:id="rId8"/>
    <p:sldId id="267" r:id="rId9"/>
    <p:sldId id="282" r:id="rId10"/>
    <p:sldId id="261" r:id="rId11"/>
    <p:sldId id="262" r:id="rId12"/>
    <p:sldId id="260" r:id="rId13"/>
    <p:sldId id="280" r:id="rId14"/>
    <p:sldId id="283" r:id="rId15"/>
    <p:sldId id="266" r:id="rId16"/>
    <p:sldId id="274" r:id="rId17"/>
    <p:sldId id="275" r:id="rId18"/>
    <p:sldId id="270" r:id="rId19"/>
    <p:sldId id="276" r:id="rId20"/>
    <p:sldId id="279" r:id="rId21"/>
    <p:sldId id="284" r:id="rId22"/>
    <p:sldId id="281" r:id="rId23"/>
    <p:sldId id="263" r:id="rId24"/>
    <p:sldId id="27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9C872-5D55-40A6-B529-0AD7573B08A4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056BB-9BD0-4590-8EBB-3271ADFD97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36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DC4A1-8A6F-4C24-A0BF-2974F448552D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 sz="160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7C81-28F9-489E-BF0F-326D91DC6752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0A7B392-D763-4DAE-B76E-A2660C754FDD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B939-F14D-4167-8E62-6098A81278A8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>
            <a:lvl1pPr>
              <a:defRPr sz="1600"/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7DAFEED-792E-4719-B469-AB078404B916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4C3EF-11FC-4185-ACA7-1A8639439DC6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27CC9-2820-4D29-B1FF-8E8717C15433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9E9B-4F27-488D-9714-6FD12C28828B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  <p:transition spd="med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F7B9-A68E-4D63-9257-53A69F30C2A8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7C7FD24-44CF-4E01-9D61-400B22C6D676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E20C-A501-4077-8EEF-532A8827E183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A59B9713-1654-462E-AD4E-BE70303E5202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sh dir="u"/>
  </p:transition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2437" y="3345180"/>
            <a:ext cx="11222881" cy="811184"/>
          </a:xfrm>
        </p:spPr>
        <p:txBody>
          <a:bodyPr>
            <a:norm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Análisis forense de la aplicación Microsoft </a:t>
            </a:r>
            <a:r>
              <a:rPr lang="es-ES" sz="4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Your</a:t>
            </a:r>
            <a:r>
              <a:rPr lang="es-ES" sz="4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s-ES" sz="4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Phone</a:t>
            </a:r>
            <a:endParaRPr lang="es-ES" sz="40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95851" y="4724444"/>
            <a:ext cx="10585387" cy="590321"/>
          </a:xfrm>
        </p:spPr>
        <p:txBody>
          <a:bodyPr>
            <a:noAutofit/>
          </a:bodyPr>
          <a:lstStyle/>
          <a:p>
            <a:r>
              <a:rPr lang="es-ES" sz="2200" dirty="0"/>
              <a:t>Autor:	</a:t>
            </a:r>
            <a:r>
              <a:rPr lang="es-ES" sz="2200" dirty="0" smtClean="0"/>
              <a:t>Lucas </a:t>
            </a:r>
            <a:r>
              <a:rPr lang="es-ES" sz="2200" dirty="0"/>
              <a:t>González de alba</a:t>
            </a:r>
          </a:p>
          <a:p>
            <a:r>
              <a:rPr lang="es-ES" sz="2200" dirty="0"/>
              <a:t>Tutor:		</a:t>
            </a:r>
            <a:r>
              <a:rPr lang="es-ES" sz="2200" dirty="0" smtClean="0"/>
              <a:t>Pedro </a:t>
            </a:r>
            <a:r>
              <a:rPr lang="es-ES" sz="2200" dirty="0"/>
              <a:t>peris </a:t>
            </a:r>
            <a:r>
              <a:rPr lang="es-ES" sz="2200" dirty="0" smtClean="0"/>
              <a:t>López</a:t>
            </a:r>
            <a:endParaRPr lang="es-ES" sz="2200" dirty="0"/>
          </a:p>
          <a:p>
            <a:endParaRPr lang="es-ES" sz="2200" dirty="0"/>
          </a:p>
        </p:txBody>
      </p:sp>
      <p:sp>
        <p:nvSpPr>
          <p:cNvPr id="5" name="Rectángulo 4"/>
          <p:cNvSpPr/>
          <p:nvPr/>
        </p:nvSpPr>
        <p:spPr>
          <a:xfrm>
            <a:off x="3025877" y="1858755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000" dirty="0">
                <a:solidFill>
                  <a:srgbClr val="000066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Grado en ingeniería </a:t>
            </a:r>
            <a:r>
              <a:rPr lang="es-ES" sz="2000" dirty="0" smtClean="0">
                <a:solidFill>
                  <a:srgbClr val="000066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informática</a:t>
            </a:r>
            <a:endParaRPr lang="es-ES" sz="1600" dirty="0" smtClean="0"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000" i="1" dirty="0" smtClean="0">
                <a:solidFill>
                  <a:srgbClr val="000066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Trabajo </a:t>
            </a:r>
            <a:r>
              <a:rPr lang="es-ES" sz="2000" i="1" dirty="0">
                <a:solidFill>
                  <a:srgbClr val="000066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Fin de Grado 2021-2022</a:t>
            </a:r>
            <a:endParaRPr lang="es-E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image40.png" descr="acronimo_nombre1l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895851" y="757212"/>
            <a:ext cx="10585387" cy="106692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5132696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Planificación </a:t>
            </a:r>
            <a:r>
              <a:rPr lang="es-ES" dirty="0"/>
              <a:t>del </a:t>
            </a:r>
            <a:r>
              <a:rPr lang="es-ES" dirty="0" smtClean="0"/>
              <a:t>proyecto</a:t>
            </a:r>
            <a:endParaRPr lang="es-ES" dirty="0"/>
          </a:p>
        </p:txBody>
      </p:sp>
      <p:pic>
        <p:nvPicPr>
          <p:cNvPr id="7" name="image42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2400099" y="2110426"/>
            <a:ext cx="7391804" cy="4210836"/>
          </a:xfrm>
          <a:prstGeom prst="rect">
            <a:avLst/>
          </a:prstGeom>
          <a:ln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13995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PRESUPUESTO del proyecto</a:t>
            </a:r>
            <a:endParaRPr lang="es-ES" dirty="0"/>
          </a:p>
        </p:txBody>
      </p:sp>
      <p:graphicFrame>
        <p:nvGraphicFramePr>
          <p:cNvPr id="19" name="Marcador de contenido 18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810718177"/>
              </p:ext>
            </p:extLst>
          </p:nvPr>
        </p:nvGraphicFramePr>
        <p:xfrm>
          <a:off x="7025053" y="4331596"/>
          <a:ext cx="4458754" cy="1454316"/>
        </p:xfrm>
        <a:graphic>
          <a:graphicData uri="http://schemas.openxmlformats.org/drawingml/2006/table">
            <a:tbl>
              <a:tblPr bandRow="1"/>
              <a:tblGrid>
                <a:gridCol w="2229377">
                  <a:extLst>
                    <a:ext uri="{9D8B030D-6E8A-4147-A177-3AD203B41FA5}">
                      <a16:colId xmlns:a16="http://schemas.microsoft.com/office/drawing/2014/main" val="163533060"/>
                    </a:ext>
                  </a:extLst>
                </a:gridCol>
                <a:gridCol w="2229377">
                  <a:extLst>
                    <a:ext uri="{9D8B030D-6E8A-4147-A177-3AD203B41FA5}">
                      <a16:colId xmlns:a16="http://schemas.microsoft.com/office/drawing/2014/main" val="2212242401"/>
                    </a:ext>
                  </a:extLst>
                </a:gridCol>
              </a:tblGrid>
              <a:tr h="353081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 b="1" kern="1200" cap="all" dirty="0" smtClean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Presupuesto </a:t>
                      </a:r>
                      <a:r>
                        <a:rPr lang="es-ES" sz="1400" b="1" kern="1200" cap="all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total del proyecto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729685"/>
                  </a:ext>
                </a:extLst>
              </a:tr>
              <a:tr h="2406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Recursos humanos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3.244 €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761570"/>
                  </a:ext>
                </a:extLst>
              </a:tr>
              <a:tr h="2406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Herramientas hardware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200 €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0301"/>
                  </a:ext>
                </a:extLst>
              </a:tr>
              <a:tr h="2406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Herramientas software 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978971"/>
                  </a:ext>
                </a:extLst>
              </a:tr>
              <a:tr h="3792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Total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3500 €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981930"/>
                  </a:ext>
                </a:extLst>
              </a:tr>
            </a:tbl>
          </a:graphicData>
        </a:graphic>
      </p:graphicFrame>
      <p:graphicFrame>
        <p:nvGraphicFramePr>
          <p:cNvPr id="21" name="Marcador de contenido 2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36626996"/>
              </p:ext>
            </p:extLst>
          </p:nvPr>
        </p:nvGraphicFramePr>
        <p:xfrm>
          <a:off x="734817" y="2553545"/>
          <a:ext cx="5857175" cy="3283040"/>
        </p:xfrm>
        <a:graphic>
          <a:graphicData uri="http://schemas.openxmlformats.org/drawingml/2006/table">
            <a:tbl>
              <a:tblPr firstRow="1" firstCol="1" bandRow="1"/>
              <a:tblGrid>
                <a:gridCol w="1451430">
                  <a:extLst>
                    <a:ext uri="{9D8B030D-6E8A-4147-A177-3AD203B41FA5}">
                      <a16:colId xmlns:a16="http://schemas.microsoft.com/office/drawing/2014/main" val="3278282391"/>
                    </a:ext>
                  </a:extLst>
                </a:gridCol>
                <a:gridCol w="820686">
                  <a:extLst>
                    <a:ext uri="{9D8B030D-6E8A-4147-A177-3AD203B41FA5}">
                      <a16:colId xmlns:a16="http://schemas.microsoft.com/office/drawing/2014/main" val="2612758587"/>
                    </a:ext>
                  </a:extLst>
                </a:gridCol>
                <a:gridCol w="726030">
                  <a:extLst>
                    <a:ext uri="{9D8B030D-6E8A-4147-A177-3AD203B41FA5}">
                      <a16:colId xmlns:a16="http://schemas.microsoft.com/office/drawing/2014/main" val="210774546"/>
                    </a:ext>
                  </a:extLst>
                </a:gridCol>
                <a:gridCol w="1298514">
                  <a:extLst>
                    <a:ext uri="{9D8B030D-6E8A-4147-A177-3AD203B41FA5}">
                      <a16:colId xmlns:a16="http://schemas.microsoft.com/office/drawing/2014/main" val="10912580"/>
                    </a:ext>
                  </a:extLst>
                </a:gridCol>
                <a:gridCol w="824259">
                  <a:extLst>
                    <a:ext uri="{9D8B030D-6E8A-4147-A177-3AD203B41FA5}">
                      <a16:colId xmlns:a16="http://schemas.microsoft.com/office/drawing/2014/main" val="2674976632"/>
                    </a:ext>
                  </a:extLst>
                </a:gridCol>
                <a:gridCol w="736256">
                  <a:extLst>
                    <a:ext uri="{9D8B030D-6E8A-4147-A177-3AD203B41FA5}">
                      <a16:colId xmlns:a16="http://schemas.microsoft.com/office/drawing/2014/main" val="560989738"/>
                    </a:ext>
                  </a:extLst>
                </a:gridCol>
              </a:tblGrid>
              <a:tr h="395858">
                <a:tc grid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 b="1" kern="1200" cap="all" dirty="0" smtClean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Matriz </a:t>
                      </a:r>
                      <a:r>
                        <a:rPr lang="es-ES" sz="1400" b="1" kern="1200" cap="all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de costes para herramientas hardware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073912"/>
                  </a:ext>
                </a:extLst>
              </a:tr>
              <a:tr h="325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Recurso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Precio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Horas de uso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Horas de vida útil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% uso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Subtotal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5181"/>
                  </a:ext>
                </a:extLst>
              </a:tr>
              <a:tr h="325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DELL</a:t>
                      </a:r>
                      <a:r>
                        <a:rPr lang="es-ES" sz="12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r>
                        <a:rPr lang="es-ES" sz="120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Latitude</a:t>
                      </a:r>
                      <a:r>
                        <a:rPr lang="es-E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E7270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1.179,27 €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310 h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 1.825 h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~16%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~190 €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422331"/>
                  </a:ext>
                </a:extLst>
              </a:tr>
              <a:tr h="325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Samsung A20e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145.2 €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125 h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1.825 h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~7%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~10 €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106545"/>
                  </a:ext>
                </a:extLst>
              </a:tr>
              <a:tr h="325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HP EliteBook 840 G60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1.270 €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0 h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1.825 h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0.0%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298578"/>
                  </a:ext>
                </a:extLst>
              </a:tr>
              <a:tr h="325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Samsung J3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124 €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0 h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1.825 h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0.0%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261272"/>
                  </a:ext>
                </a:extLst>
              </a:tr>
              <a:tr h="325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Samsung A8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256 €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0 h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1.825 h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0.0%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0 €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1518"/>
                  </a:ext>
                </a:extLst>
              </a:tr>
              <a:tr h="325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HomTom HT20 Pro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110 €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0 h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1.825 h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0.0%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534230"/>
                  </a:ext>
                </a:extLst>
              </a:tr>
              <a:tr h="325062">
                <a:tc gridSpan="5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Coste total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200 €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4738"/>
                  </a:ext>
                </a:extLst>
              </a:tr>
            </a:tbl>
          </a:graphicData>
        </a:graphic>
      </p:graphicFrame>
      <p:graphicFrame>
        <p:nvGraphicFramePr>
          <p:cNvPr id="23" name="Tab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742790"/>
              </p:ext>
            </p:extLst>
          </p:nvPr>
        </p:nvGraphicFramePr>
        <p:xfrm>
          <a:off x="7025053" y="2553547"/>
          <a:ext cx="4458752" cy="1178292"/>
        </p:xfrm>
        <a:graphic>
          <a:graphicData uri="http://schemas.openxmlformats.org/drawingml/2006/table">
            <a:tbl>
              <a:tblPr firstRow="1" firstCol="1" bandRow="1"/>
              <a:tblGrid>
                <a:gridCol w="651040">
                  <a:extLst>
                    <a:ext uri="{9D8B030D-6E8A-4147-A177-3AD203B41FA5}">
                      <a16:colId xmlns:a16="http://schemas.microsoft.com/office/drawing/2014/main" val="2241810619"/>
                    </a:ext>
                  </a:extLst>
                </a:gridCol>
                <a:gridCol w="1276311">
                  <a:extLst>
                    <a:ext uri="{9D8B030D-6E8A-4147-A177-3AD203B41FA5}">
                      <a16:colId xmlns:a16="http://schemas.microsoft.com/office/drawing/2014/main" val="2659467958"/>
                    </a:ext>
                  </a:extLst>
                </a:gridCol>
                <a:gridCol w="1126245">
                  <a:extLst>
                    <a:ext uri="{9D8B030D-6E8A-4147-A177-3AD203B41FA5}">
                      <a16:colId xmlns:a16="http://schemas.microsoft.com/office/drawing/2014/main" val="3039083110"/>
                    </a:ext>
                  </a:extLst>
                </a:gridCol>
                <a:gridCol w="728347">
                  <a:extLst>
                    <a:ext uri="{9D8B030D-6E8A-4147-A177-3AD203B41FA5}">
                      <a16:colId xmlns:a16="http://schemas.microsoft.com/office/drawing/2014/main" val="1429078501"/>
                    </a:ext>
                  </a:extLst>
                </a:gridCol>
                <a:gridCol w="676809">
                  <a:extLst>
                    <a:ext uri="{9D8B030D-6E8A-4147-A177-3AD203B41FA5}">
                      <a16:colId xmlns:a16="http://schemas.microsoft.com/office/drawing/2014/main" val="3279540697"/>
                    </a:ext>
                  </a:extLst>
                </a:gridCol>
              </a:tblGrid>
              <a:tr h="391876">
                <a:tc grid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 b="1" cap="all" dirty="0" smtClean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Matriz </a:t>
                      </a:r>
                      <a:r>
                        <a:rPr lang="es-ES" sz="1400" b="1" cap="all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 costes de recursos humanos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531054"/>
                  </a:ext>
                </a:extLst>
              </a:tr>
              <a:tr h="3341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Puesto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Horas empleadas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Coste por hora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Subtotal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Total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67726"/>
                  </a:ext>
                </a:extLst>
              </a:tr>
              <a:tr h="226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Autor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310 h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10 €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3.100 €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3.244 €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449357"/>
                  </a:ext>
                </a:extLst>
              </a:tr>
              <a:tr h="226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Tutor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 h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18 €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144 €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918868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98266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 rot="10800000" flipV="1">
            <a:off x="8496568" y="3497666"/>
            <a:ext cx="3236370" cy="187443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 rot="10800000" flipV="1">
            <a:off x="8496568" y="2180496"/>
            <a:ext cx="3236370" cy="12713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Técnicas DE Análisis aplicadas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9099" y="2189290"/>
            <a:ext cx="5893769" cy="3678303"/>
          </a:xfrm>
        </p:spPr>
        <p:txBody>
          <a:bodyPr/>
          <a:lstStyle/>
          <a:p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Análisis dinámico</a:t>
            </a:r>
          </a:p>
          <a:p>
            <a:pPr lvl="1"/>
            <a:r>
              <a:rPr lang="es-E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ProcMon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/>
            <a:r>
              <a:rPr lang="es-E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ProcDot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  <a:endParaRPr lang="es-E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24000" lvl="1" indent="0">
              <a:buNone/>
            </a:pPr>
            <a:endParaRPr lang="es-ES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Análisis estático</a:t>
            </a:r>
          </a:p>
          <a:p>
            <a:pPr lvl="1"/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Tablas SQL.</a:t>
            </a:r>
          </a:p>
          <a:p>
            <a:pPr lvl="1"/>
            <a:r>
              <a:rPr lang="es-E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Carving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s-E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UnDark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/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Persistencia 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 metadatos en 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imágenes.</a:t>
            </a:r>
          </a:p>
          <a:p>
            <a:endParaRPr lang="es-E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153" y="2310409"/>
            <a:ext cx="2829019" cy="1060882"/>
          </a:xfrm>
          <a:prstGeom prst="rect">
            <a:avLst/>
          </a:prstGeom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4145330" y="1967189"/>
            <a:ext cx="4303983" cy="3172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Reconocimiento facial</a:t>
            </a:r>
          </a:p>
          <a:p>
            <a:pPr lvl="1"/>
            <a:r>
              <a:rPr lang="es-E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OpenCV</a:t>
            </a:r>
            <a:endParaRPr lang="es-ES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s-E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DeepFace</a:t>
            </a:r>
            <a:endParaRPr lang="es-ES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VGG: Red </a:t>
            </a:r>
            <a:r>
              <a:rPr lang="es-E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convolucional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profundad.</a:t>
            </a:r>
            <a:endParaRPr lang="es-E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s-E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Mtcnn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 </a:t>
            </a:r>
            <a:r>
              <a:rPr lang="es-E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Multi-task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Cascaded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Convolutional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Networks.</a:t>
            </a:r>
          </a:p>
          <a:p>
            <a:endParaRPr lang="es-E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518" y="3691932"/>
            <a:ext cx="1315734" cy="4947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286" y="4260472"/>
            <a:ext cx="833706" cy="8337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7441" y="4143209"/>
            <a:ext cx="977784" cy="977784"/>
          </a:xfrm>
          <a:prstGeom prst="rect">
            <a:avLst/>
          </a:prstGeom>
        </p:spPr>
      </p:pic>
      <p:sp>
        <p:nvSpPr>
          <p:cNvPr id="20" name="Marcador de contenido 2"/>
          <p:cNvSpPr txBox="1">
            <a:spLocks/>
          </p:cNvSpPr>
          <p:nvPr/>
        </p:nvSpPr>
        <p:spPr>
          <a:xfrm>
            <a:off x="4968728" y="2280159"/>
            <a:ext cx="5713127" cy="6347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61931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Análisis</a:t>
            </a:r>
            <a:r>
              <a:rPr lang="en-US" dirty="0" smtClean="0"/>
              <a:t> </a:t>
            </a:r>
            <a:r>
              <a:rPr lang="en-US" dirty="0" err="1" smtClean="0"/>
              <a:t>dinámico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71" y="2181225"/>
            <a:ext cx="10683657" cy="3678238"/>
          </a:xfrm>
          <a:ln>
            <a:solidFill>
              <a:schemeClr val="tx2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8061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 rot="10800000" flipV="1">
            <a:off x="8496568" y="3497666"/>
            <a:ext cx="3236370" cy="187443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 rot="10800000" flipV="1">
            <a:off x="8496568" y="2180496"/>
            <a:ext cx="3236370" cy="12713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Técnicas DE  Análisis aplicadas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9099" y="2189290"/>
            <a:ext cx="5835871" cy="3678303"/>
          </a:xfrm>
        </p:spPr>
        <p:txBody>
          <a:bodyPr/>
          <a:lstStyle/>
          <a:p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Análisis dinámico</a:t>
            </a:r>
          </a:p>
          <a:p>
            <a:pPr lvl="1"/>
            <a:r>
              <a:rPr lang="es-E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ProcMon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/>
            <a:r>
              <a:rPr lang="es-E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ProcDot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  <a:endParaRPr lang="es-E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24000" lvl="1" indent="0">
              <a:buNone/>
            </a:pPr>
            <a:endParaRPr lang="es-ES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Análisis estático</a:t>
            </a:r>
          </a:p>
          <a:p>
            <a:pPr lvl="1"/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Tablas SQL.</a:t>
            </a:r>
          </a:p>
          <a:p>
            <a:pPr lvl="1"/>
            <a:r>
              <a:rPr lang="es-E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Carving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s-E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UnDark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/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Persistencia 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 metadatos en 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imágenes.</a:t>
            </a:r>
          </a:p>
          <a:p>
            <a:endParaRPr lang="es-E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153" y="2310409"/>
            <a:ext cx="2829019" cy="1060882"/>
          </a:xfrm>
          <a:prstGeom prst="rect">
            <a:avLst/>
          </a:prstGeom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4108097" y="1969135"/>
            <a:ext cx="4303983" cy="3057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Reconocimiento facial</a:t>
            </a:r>
          </a:p>
          <a:p>
            <a:pPr lvl="1"/>
            <a:r>
              <a:rPr lang="es-E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OpenCV</a:t>
            </a:r>
            <a:endParaRPr lang="es-ES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s-E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DeepFace</a:t>
            </a:r>
            <a:endParaRPr lang="es-ES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VGG: Red </a:t>
            </a:r>
            <a:r>
              <a:rPr lang="es-E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convolucional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profunda.</a:t>
            </a:r>
            <a:endParaRPr lang="es-E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s-E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Mtcnn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 </a:t>
            </a:r>
            <a:r>
              <a:rPr lang="es-E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Multi-task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Cascaded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Convolutional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Network.s</a:t>
            </a:r>
            <a:endParaRPr lang="es-E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2"/>
            <a:endParaRPr lang="es-ES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942" y="3704316"/>
            <a:ext cx="1128490" cy="13899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8465" y="3691932"/>
            <a:ext cx="1404312" cy="140230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2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444" y="2280159"/>
            <a:ext cx="1121897" cy="112189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84217" y="2487165"/>
            <a:ext cx="1618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Bahnschrift SemiBold Condensed" panose="020B0502040204020203" pitchFamily="34" charset="0"/>
              </a:rPr>
              <a:t>Reconocimiento facial</a:t>
            </a:r>
            <a:endParaRPr lang="en-US" sz="2000" dirty="0">
              <a:latin typeface="Bahnschrift SemiBold Condensed" panose="020B05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5518" y="3691932"/>
            <a:ext cx="1315734" cy="4947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3286" y="4260472"/>
            <a:ext cx="833706" cy="8337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7441" y="4143209"/>
            <a:ext cx="977784" cy="977784"/>
          </a:xfrm>
          <a:prstGeom prst="rect">
            <a:avLst/>
          </a:prstGeom>
        </p:spPr>
      </p:pic>
      <p:sp>
        <p:nvSpPr>
          <p:cNvPr id="20" name="Marcador de contenido 2"/>
          <p:cNvSpPr txBox="1">
            <a:spLocks/>
          </p:cNvSpPr>
          <p:nvPr/>
        </p:nvSpPr>
        <p:spPr>
          <a:xfrm>
            <a:off x="4968728" y="2280159"/>
            <a:ext cx="5713127" cy="6347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75004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13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14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14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15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9" presetClass="emph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6"/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5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9" presetClass="emph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3"/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6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16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allAtOnce"/>
      <p:bldP spid="13" grpId="0"/>
      <p:bldP spid="20" grpId="0" uiExpand="1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DISEÑO DEL SOFTWARE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Imagen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7562" y="1987339"/>
            <a:ext cx="7642615" cy="433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1643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DEL SOFTWARE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image30.png" descr="C:\Users\lucas\Downloads\TFG - Página 1 (3).pn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374088" y="1935126"/>
            <a:ext cx="5443824" cy="438613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8549523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implementación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1806105" cy="536005"/>
          </a:xfrm>
        </p:spPr>
        <p:txBody>
          <a:bodyPr/>
          <a:lstStyle/>
          <a:p>
            <a:r>
              <a:rPr lang="es-ES" dirty="0" smtClean="0"/>
              <a:t>Búsquedas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555" y="2786897"/>
            <a:ext cx="6800253" cy="162254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Edad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Género</a:t>
            </a:r>
            <a:r>
              <a:rPr lang="en-US" dirty="0"/>
              <a:t>:</a:t>
            </a:r>
            <a:r>
              <a:rPr lang="en-US" dirty="0" smtClean="0"/>
              <a:t> Hombre y </a:t>
            </a:r>
            <a:r>
              <a:rPr lang="en-US" dirty="0" err="1" smtClean="0"/>
              <a:t>mujer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Gesto</a:t>
            </a:r>
            <a:r>
              <a:rPr lang="en-US" dirty="0" smtClean="0"/>
              <a:t>: </a:t>
            </a:r>
            <a:r>
              <a:rPr lang="en-US" dirty="0" err="1" smtClean="0"/>
              <a:t>Enfado</a:t>
            </a:r>
            <a:r>
              <a:rPr lang="en-US" dirty="0" smtClean="0"/>
              <a:t>, </a:t>
            </a:r>
            <a:r>
              <a:rPr lang="en-US" dirty="0" err="1" smtClean="0"/>
              <a:t>miedo</a:t>
            </a:r>
            <a:r>
              <a:rPr lang="en-US" dirty="0" smtClean="0"/>
              <a:t>, neutral, </a:t>
            </a:r>
            <a:r>
              <a:rPr lang="en-US" dirty="0" err="1" smtClean="0"/>
              <a:t>tristeza</a:t>
            </a:r>
            <a:r>
              <a:rPr lang="en-US" dirty="0" smtClean="0"/>
              <a:t>, </a:t>
            </a:r>
            <a:r>
              <a:rPr lang="en-US" dirty="0" err="1" smtClean="0"/>
              <a:t>asco</a:t>
            </a:r>
            <a:r>
              <a:rPr lang="en-US" dirty="0" smtClean="0"/>
              <a:t>, </a:t>
            </a:r>
            <a:r>
              <a:rPr lang="en-US" dirty="0" err="1" smtClean="0"/>
              <a:t>felicidad</a:t>
            </a:r>
            <a:r>
              <a:rPr lang="en-US" dirty="0" smtClean="0"/>
              <a:t> y </a:t>
            </a:r>
            <a:r>
              <a:rPr lang="en-US" dirty="0" err="1" smtClean="0"/>
              <a:t>sorpresa</a:t>
            </a:r>
            <a:r>
              <a:rPr lang="en-US" dirty="0" smtClean="0"/>
              <a:t>.</a:t>
            </a:r>
          </a:p>
          <a:p>
            <a:r>
              <a:rPr lang="en-US" dirty="0" smtClean="0"/>
              <a:t>Raza:  </a:t>
            </a:r>
            <a:r>
              <a:rPr lang="en-US" dirty="0" err="1" smtClean="0"/>
              <a:t>Asiático</a:t>
            </a:r>
            <a:r>
              <a:rPr lang="en-US" dirty="0" smtClean="0"/>
              <a:t>, </a:t>
            </a:r>
            <a:r>
              <a:rPr lang="en-US" dirty="0" err="1" smtClean="0"/>
              <a:t>blanco</a:t>
            </a:r>
            <a:r>
              <a:rPr lang="en-US" dirty="0" smtClean="0"/>
              <a:t>, </a:t>
            </a:r>
            <a:r>
              <a:rPr lang="en-US" dirty="0" err="1" smtClean="0"/>
              <a:t>árabe</a:t>
            </a:r>
            <a:r>
              <a:rPr lang="en-US" dirty="0" smtClean="0"/>
              <a:t>, </a:t>
            </a:r>
            <a:r>
              <a:rPr lang="en-US" dirty="0" err="1" smtClean="0"/>
              <a:t>indio</a:t>
            </a:r>
            <a:r>
              <a:rPr lang="en-US" dirty="0" smtClean="0"/>
              <a:t>, </a:t>
            </a:r>
            <a:r>
              <a:rPr lang="en-US" dirty="0" err="1" smtClean="0"/>
              <a:t>latino</a:t>
            </a:r>
            <a:r>
              <a:rPr lang="en-US" dirty="0"/>
              <a:t> </a:t>
            </a:r>
            <a:r>
              <a:rPr lang="en-US" dirty="0" smtClean="0"/>
              <a:t>y negro.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51" y="3999896"/>
            <a:ext cx="936381" cy="936381"/>
          </a:xfrm>
          <a:prstGeom prst="rect">
            <a:avLst/>
          </a:prstGeom>
        </p:spPr>
      </p:pic>
      <p:sp>
        <p:nvSpPr>
          <p:cNvPr id="10" name="Left Brace 9"/>
          <p:cNvSpPr/>
          <p:nvPr/>
        </p:nvSpPr>
        <p:spPr>
          <a:xfrm>
            <a:off x="2231948" y="3609724"/>
            <a:ext cx="388610" cy="1883779"/>
          </a:xfrm>
          <a:prstGeom prst="leftBrace">
            <a:avLst>
              <a:gd name="adj1" fmla="val 2418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010" y="3136012"/>
            <a:ext cx="947424" cy="947424"/>
          </a:xfrm>
          <a:prstGeom prst="rect">
            <a:avLst/>
          </a:prstGeom>
        </p:spPr>
      </p:pic>
      <p:sp>
        <p:nvSpPr>
          <p:cNvPr id="12" name="Left Brace 11"/>
          <p:cNvSpPr/>
          <p:nvPr/>
        </p:nvSpPr>
        <p:spPr>
          <a:xfrm>
            <a:off x="4157024" y="2810002"/>
            <a:ext cx="388610" cy="1599443"/>
          </a:xfrm>
          <a:prstGeom prst="leftBrace">
            <a:avLst>
              <a:gd name="adj1" fmla="val 2418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473" y="5180357"/>
            <a:ext cx="621908" cy="642201"/>
          </a:xfrm>
          <a:prstGeom prst="rect">
            <a:avLst/>
          </a:prstGeom>
        </p:spPr>
      </p:pic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4810556" y="4890630"/>
            <a:ext cx="6800253" cy="1199934"/>
          </a:xfrm>
        </p:spPr>
        <p:txBody>
          <a:bodyPr>
            <a:normAutofit/>
          </a:bodyPr>
          <a:lstStyle/>
          <a:p>
            <a:r>
              <a:rPr lang="es-ES" dirty="0" smtClean="0"/>
              <a:t>Contacto</a:t>
            </a:r>
          </a:p>
          <a:p>
            <a:r>
              <a:rPr lang="es-ES" dirty="0" smtClean="0"/>
              <a:t>Llamadas</a:t>
            </a:r>
            <a:endParaRPr lang="en-US" dirty="0" smtClean="0"/>
          </a:p>
          <a:p>
            <a:r>
              <a:rPr lang="es-ES" dirty="0" smtClean="0"/>
              <a:t>Conversaciones SMS</a:t>
            </a:r>
          </a:p>
        </p:txBody>
      </p:sp>
      <p:sp>
        <p:nvSpPr>
          <p:cNvPr id="22" name="Left Brace 21"/>
          <p:cNvSpPr/>
          <p:nvPr/>
        </p:nvSpPr>
        <p:spPr>
          <a:xfrm>
            <a:off x="4157024" y="4890630"/>
            <a:ext cx="388610" cy="1199934"/>
          </a:xfrm>
          <a:prstGeom prst="leftBrace">
            <a:avLst>
              <a:gd name="adj1" fmla="val 2418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8729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77469" y="2259745"/>
            <a:ext cx="4987536" cy="536005"/>
          </a:xfrm>
        </p:spPr>
        <p:txBody>
          <a:bodyPr/>
          <a:lstStyle/>
          <a:p>
            <a:r>
              <a:rPr lang="es-ES" dirty="0" smtClean="0"/>
              <a:t>Contactos, llamadas y </a:t>
            </a:r>
            <a:r>
              <a:rPr lang="es-ES" dirty="0" err="1" smtClean="0"/>
              <a:t>sms</a:t>
            </a:r>
            <a:endParaRPr lang="es-ES" dirty="0"/>
          </a:p>
        </p:txBody>
      </p:sp>
      <p:pic>
        <p:nvPicPr>
          <p:cNvPr id="17" name="image22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705059" y="2918015"/>
            <a:ext cx="5515600" cy="2471670"/>
          </a:xfrm>
          <a:prstGeom prst="rect">
            <a:avLst/>
          </a:prstGeom>
          <a:ln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Marcador de texto 2"/>
          <p:cNvSpPr>
            <a:spLocks noGrp="1"/>
          </p:cNvSpPr>
          <p:nvPr>
            <p:ph type="body" idx="1"/>
          </p:nvPr>
        </p:nvSpPr>
        <p:spPr>
          <a:xfrm>
            <a:off x="6731294" y="2259746"/>
            <a:ext cx="5087075" cy="536005"/>
          </a:xfrm>
        </p:spPr>
        <p:txBody>
          <a:bodyPr/>
          <a:lstStyle/>
          <a:p>
            <a:r>
              <a:rPr lang="es-ES" dirty="0" smtClean="0"/>
              <a:t>Aplicaciones instaladas</a:t>
            </a:r>
            <a:endParaRPr lang="es-E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19" y="2918015"/>
            <a:ext cx="4464401" cy="24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1551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77469" y="2250892"/>
            <a:ext cx="5087075" cy="536005"/>
          </a:xfrm>
        </p:spPr>
        <p:txBody>
          <a:bodyPr/>
          <a:lstStyle/>
          <a:p>
            <a:r>
              <a:rPr lang="es-ES" dirty="0"/>
              <a:t>Reconocimiento facial</a:t>
            </a:r>
          </a:p>
        </p:txBody>
      </p:sp>
      <p:pic>
        <p:nvPicPr>
          <p:cNvPr id="9" name="image2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92717" y="2914937"/>
            <a:ext cx="5353306" cy="3041200"/>
          </a:xfrm>
          <a:prstGeom prst="rect">
            <a:avLst/>
          </a:prstGeom>
          <a:ln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1" name="Marcador de contenido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1653" y="2914938"/>
            <a:ext cx="5049607" cy="15603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2" y="4736598"/>
            <a:ext cx="5056008" cy="121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1131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20827" y="2181930"/>
            <a:ext cx="5575059" cy="3994956"/>
          </a:xfrm>
        </p:spPr>
        <p:txBody>
          <a:bodyPr>
            <a:noAutofit/>
          </a:bodyPr>
          <a:lstStyle/>
          <a:p>
            <a:r>
              <a:rPr lang="es-ES" sz="2000" dirty="0" smtClean="0"/>
              <a:t>Introducción</a:t>
            </a:r>
          </a:p>
          <a:p>
            <a:r>
              <a:rPr lang="es-ES" sz="2000" dirty="0" smtClean="0"/>
              <a:t>Objetivos</a:t>
            </a:r>
          </a:p>
          <a:p>
            <a:r>
              <a:rPr lang="es-ES" sz="2000" dirty="0" smtClean="0"/>
              <a:t>Estado del arte</a:t>
            </a:r>
          </a:p>
          <a:p>
            <a:r>
              <a:rPr lang="es-ES" sz="2000" dirty="0" smtClean="0"/>
              <a:t>Planificación y presupuesto</a:t>
            </a:r>
          </a:p>
          <a:p>
            <a:r>
              <a:rPr lang="es-ES" sz="2000" dirty="0" smtClean="0"/>
              <a:t>Técnicas de análisis aplicadas</a:t>
            </a:r>
          </a:p>
          <a:p>
            <a:r>
              <a:rPr lang="es-ES" sz="2000" dirty="0" smtClean="0"/>
              <a:t>Implementación</a:t>
            </a:r>
          </a:p>
          <a:p>
            <a:r>
              <a:rPr lang="es-ES" sz="2000" dirty="0" smtClean="0"/>
              <a:t>Resultados</a:t>
            </a:r>
          </a:p>
          <a:p>
            <a:r>
              <a:rPr lang="es-ES" sz="2000" dirty="0" smtClean="0"/>
              <a:t>Trabajos futuros</a:t>
            </a:r>
          </a:p>
          <a:p>
            <a:r>
              <a:rPr lang="es-ES" sz="2000" dirty="0" smtClean="0"/>
              <a:t>Conclusiones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57F1E4F-1CFF-5643-939E-217C01CDF565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997067" y="2181930"/>
            <a:ext cx="5624731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 smtClean="0"/>
          </a:p>
        </p:txBody>
      </p:sp>
      <p:pic>
        <p:nvPicPr>
          <p:cNvPr id="2050" name="Picture 2" descr="Plano Diseño Símbolo - Gráficos vectoriales gratis en Pixab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633" y="2863044"/>
            <a:ext cx="2029616" cy="202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81961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906" y="2139587"/>
            <a:ext cx="2300141" cy="23001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Trabajos futuros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277439"/>
            <a:ext cx="7186287" cy="3861260"/>
          </a:xfrm>
        </p:spPr>
        <p:txBody>
          <a:bodyPr/>
          <a:lstStyle/>
          <a:p>
            <a:r>
              <a:rPr lang="es-E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Implementación</a:t>
            </a:r>
          </a:p>
          <a:p>
            <a:pPr lvl="1"/>
            <a:r>
              <a:rPr lang="es-E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Algoritmo de agrupamiento.</a:t>
            </a:r>
          </a:p>
          <a:p>
            <a:pPr lvl="1"/>
            <a:r>
              <a:rPr lang="es-E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Precisión de los modelos de reconocimiento.</a:t>
            </a:r>
          </a:p>
          <a:p>
            <a:pPr lvl="1"/>
            <a:r>
              <a:rPr lang="es-E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Censura de material sensible.</a:t>
            </a:r>
          </a:p>
          <a:p>
            <a:pPr marL="324000" lvl="1" indent="0">
              <a:buNone/>
            </a:pPr>
            <a:endParaRPr lang="es-ES" dirty="0" smtClean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s-E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Análisis forense</a:t>
            </a:r>
          </a:p>
          <a:p>
            <a:pPr lvl="1"/>
            <a:r>
              <a:rPr lang="es-E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Nuevas funcionalidades (pantalla compartida).</a:t>
            </a:r>
          </a:p>
          <a:p>
            <a:pPr lvl="1"/>
            <a:r>
              <a:rPr lang="es-E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Dispositivo Android.</a:t>
            </a:r>
          </a:p>
          <a:p>
            <a:pPr lvl="1"/>
            <a:r>
              <a:rPr lang="es-E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Nuevas versiones.</a:t>
            </a:r>
          </a:p>
          <a:p>
            <a:pPr lvl="1"/>
            <a:endParaRPr lang="es-ES" dirty="0" smtClean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074" name="Picture 2" descr="k-means clustering Icon - Download k-means clustering Icon 2424487 | Noun 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611" y="2549480"/>
            <a:ext cx="1527008" cy="152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992" y="2716445"/>
            <a:ext cx="1212079" cy="12120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6862" y="4204365"/>
            <a:ext cx="1751772" cy="175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8444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10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4438" y="1996895"/>
            <a:ext cx="8562808" cy="3678303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s-ES" sz="1800" dirty="0" smtClean="0"/>
              <a:t>Estudiar desde la perspectiva forense las nuevas funcionalidades de última versión de </a:t>
            </a:r>
            <a:r>
              <a:rPr lang="es-ES" sz="1800" dirty="0" err="1" smtClean="0"/>
              <a:t>Your</a:t>
            </a:r>
            <a:r>
              <a:rPr lang="es-ES" sz="1800" dirty="0" smtClean="0"/>
              <a:t> </a:t>
            </a:r>
            <a:r>
              <a:rPr lang="es-ES" sz="1800" dirty="0" err="1" smtClean="0"/>
              <a:t>Phone</a:t>
            </a:r>
            <a:r>
              <a:rPr lang="es-ES" sz="18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s-ES" sz="1800" dirty="0" smtClean="0"/>
              <a:t>Ofertar </a:t>
            </a:r>
            <a:r>
              <a:rPr lang="es-ES" sz="1800" dirty="0"/>
              <a:t>una solución software </a:t>
            </a:r>
            <a:r>
              <a:rPr lang="es-ES" sz="1800" dirty="0" smtClean="0"/>
              <a:t>multifacética para análisis.</a:t>
            </a:r>
          </a:p>
          <a:p>
            <a:pPr lvl="1">
              <a:lnSpc>
                <a:spcPct val="150000"/>
              </a:lnSpc>
            </a:pPr>
            <a:r>
              <a:rPr lang="es-ES" sz="1800" dirty="0"/>
              <a:t>Establecer un punto de partida para futuros </a:t>
            </a:r>
            <a:r>
              <a:rPr lang="es-ES" sz="1800" dirty="0" smtClean="0"/>
              <a:t>desarrollos.</a:t>
            </a:r>
          </a:p>
          <a:p>
            <a:pPr lvl="1">
              <a:lnSpc>
                <a:spcPct val="150000"/>
              </a:lnSpc>
            </a:pPr>
            <a:r>
              <a:rPr lang="es-ES" sz="1800" dirty="0" smtClean="0"/>
              <a:t>Garantizar la continuidad a través de la libre distribución del trabajo.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050" y="2754450"/>
            <a:ext cx="2163193" cy="216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6874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455" y="4361513"/>
            <a:ext cx="6895966" cy="401677"/>
          </a:xfrm>
        </p:spPr>
        <p:txBody>
          <a:bodyPr>
            <a:normAutofit/>
          </a:bodyPr>
          <a:lstStyle/>
          <a:p>
            <a:pPr algn="ctr"/>
            <a:r>
              <a:rPr lang="es-ES" sz="1600" cap="none" dirty="0" smtClean="0"/>
              <a:t>https://github.com/groongra/microsoft-your-phone-parser</a:t>
            </a:r>
            <a:endParaRPr lang="es-ES" sz="1600" cap="non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7200" y="5327515"/>
            <a:ext cx="11045238" cy="8111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4000" dirty="0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Análisis forense de la aplicación Microsoft </a:t>
            </a:r>
            <a:r>
              <a:rPr lang="es-ES" sz="4000" dirty="0" err="1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Your</a:t>
            </a:r>
            <a:r>
              <a:rPr lang="es-ES" sz="4000" dirty="0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s-ES" sz="4000" dirty="0" err="1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Phone</a:t>
            </a:r>
            <a:endParaRPr lang="es-ES" sz="40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6" name="image40.png" descr="acronimo_nombre1l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87125" y="860420"/>
            <a:ext cx="10585387" cy="1066925"/>
          </a:xfrm>
          <a:prstGeom prst="rect">
            <a:avLst/>
          </a:prstGeom>
          <a:ln/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421" y="2082377"/>
            <a:ext cx="3470004" cy="2680813"/>
          </a:xfrm>
          <a:prstGeom prst="rect">
            <a:avLst/>
          </a:prstGeom>
        </p:spPr>
      </p:pic>
      <p:pic>
        <p:nvPicPr>
          <p:cNvPr id="1026" name="Picture 2" descr="Logotipo de github - Iconos gratis de redes socia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436" y="2516882"/>
            <a:ext cx="1294639" cy="129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6534" y="2491670"/>
            <a:ext cx="1345064" cy="134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1785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0691" y="2247900"/>
            <a:ext cx="10993549" cy="698640"/>
          </a:xfrm>
        </p:spPr>
        <p:txBody>
          <a:bodyPr/>
          <a:lstStyle/>
          <a:p>
            <a:r>
              <a:rPr lang="es-ES" cap="none" dirty="0"/>
              <a:t>M</a:t>
            </a:r>
            <a:r>
              <a:rPr lang="es-ES" cap="none" dirty="0" smtClean="0"/>
              <a:t>uchas gracias por su atención</a:t>
            </a:r>
            <a:endParaRPr lang="es-ES" cap="none" dirty="0"/>
          </a:p>
        </p:txBody>
      </p:sp>
      <p:pic>
        <p:nvPicPr>
          <p:cNvPr id="5" name="image40.png" descr="acronimo_nombre1l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895851" y="808526"/>
            <a:ext cx="10585387" cy="1066925"/>
          </a:xfrm>
          <a:prstGeom prst="rect">
            <a:avLst/>
          </a:prstGeom>
          <a:ln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12252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0691" y="2247900"/>
            <a:ext cx="10993549" cy="698640"/>
          </a:xfrm>
        </p:spPr>
        <p:txBody>
          <a:bodyPr/>
          <a:lstStyle/>
          <a:p>
            <a:r>
              <a:rPr lang="es-ES" cap="none" dirty="0" smtClean="0"/>
              <a:t>Fase de preguntas</a:t>
            </a:r>
            <a:endParaRPr lang="es-ES" cap="none" dirty="0"/>
          </a:p>
        </p:txBody>
      </p:sp>
      <p:pic>
        <p:nvPicPr>
          <p:cNvPr id="5" name="image40.png" descr="acronimo_nombre1l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895851" y="808526"/>
            <a:ext cx="10585387" cy="1066925"/>
          </a:xfrm>
          <a:prstGeom prst="rect">
            <a:avLst/>
          </a:prstGeom>
          <a:ln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56123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4"/>
          <p:cNvSpPr/>
          <p:nvPr/>
        </p:nvSpPr>
        <p:spPr>
          <a:xfrm>
            <a:off x="7903006" y="2180496"/>
            <a:ext cx="3318859" cy="35520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4"/>
          <p:cNvSpPr/>
          <p:nvPr/>
        </p:nvSpPr>
        <p:spPr>
          <a:xfrm>
            <a:off x="9637973" y="2180496"/>
            <a:ext cx="1583893" cy="35520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4"/>
          <p:cNvSpPr/>
          <p:nvPr/>
        </p:nvSpPr>
        <p:spPr>
          <a:xfrm>
            <a:off x="7903007" y="2180496"/>
            <a:ext cx="1583893" cy="35520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1" y="2460396"/>
            <a:ext cx="7055813" cy="3272191"/>
          </a:xfrm>
        </p:spPr>
        <p:txBody>
          <a:bodyPr>
            <a:normAutofit/>
          </a:bodyPr>
          <a:lstStyle/>
          <a:p>
            <a:r>
              <a:rPr lang="es-ES" dirty="0" smtClean="0"/>
              <a:t>Microsoft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Phone</a:t>
            </a:r>
            <a:endParaRPr lang="es-ES" dirty="0" smtClean="0"/>
          </a:p>
          <a:p>
            <a:pPr lvl="1"/>
            <a:r>
              <a:rPr lang="es-ES" dirty="0" smtClean="0"/>
              <a:t>Vincula </a:t>
            </a:r>
            <a:r>
              <a:rPr lang="es-ES" dirty="0"/>
              <a:t>el entorno de computadores y </a:t>
            </a:r>
            <a:r>
              <a:rPr lang="es-ES" dirty="0" smtClean="0"/>
              <a:t>móviles</a:t>
            </a:r>
          </a:p>
          <a:p>
            <a:pPr lvl="1"/>
            <a:r>
              <a:rPr lang="es-ES" dirty="0"/>
              <a:t>Gran número de descargas (+5M</a:t>
            </a:r>
            <a:r>
              <a:rPr lang="es-ES" dirty="0" smtClean="0"/>
              <a:t>)</a:t>
            </a:r>
          </a:p>
          <a:p>
            <a:pPr lvl="1"/>
            <a:endParaRPr lang="es-ES" dirty="0" smtClean="0"/>
          </a:p>
          <a:p>
            <a:r>
              <a:rPr lang="es-ES" dirty="0" smtClean="0"/>
              <a:t>Motivaciones</a:t>
            </a:r>
          </a:p>
          <a:p>
            <a:pPr lvl="1"/>
            <a:r>
              <a:rPr lang="es-ES" sz="1600" dirty="0" smtClean="0"/>
              <a:t>Existen escasas publicaciones</a:t>
            </a:r>
          </a:p>
          <a:p>
            <a:pPr lvl="1"/>
            <a:r>
              <a:rPr lang="es-ES" sz="1600" dirty="0" smtClean="0"/>
              <a:t>Estudiar la </a:t>
            </a:r>
            <a:r>
              <a:rPr lang="es-ES" dirty="0"/>
              <a:t>n</a:t>
            </a:r>
            <a:r>
              <a:rPr lang="es-ES" sz="1600" dirty="0" smtClean="0"/>
              <a:t>ueva estructura y </a:t>
            </a:r>
            <a:r>
              <a:rPr lang="es-ES" sz="1600" dirty="0"/>
              <a:t>artefactos de </a:t>
            </a:r>
            <a:r>
              <a:rPr lang="es-ES" sz="1600" dirty="0" err="1"/>
              <a:t>Your</a:t>
            </a:r>
            <a:r>
              <a:rPr lang="es-ES" sz="1600" dirty="0"/>
              <a:t> </a:t>
            </a:r>
            <a:r>
              <a:rPr lang="es-ES" sz="1600" dirty="0" err="1" smtClean="0"/>
              <a:t>Phone</a:t>
            </a:r>
            <a:endParaRPr lang="es-ES" sz="1600" dirty="0" smtClean="0"/>
          </a:p>
          <a:p>
            <a:pPr lvl="1"/>
            <a:r>
              <a:rPr lang="es-ES" dirty="0"/>
              <a:t>Expandir y </a:t>
            </a:r>
            <a:r>
              <a:rPr lang="es-ES" dirty="0" smtClean="0"/>
              <a:t>automatizar las </a:t>
            </a:r>
            <a:r>
              <a:rPr lang="es-ES" dirty="0"/>
              <a:t>investigaciones </a:t>
            </a:r>
            <a:r>
              <a:rPr lang="es-ES" dirty="0" smtClean="0"/>
              <a:t>forenses</a:t>
            </a:r>
            <a:r>
              <a:rPr lang="es-ES" sz="1600" dirty="0" smtClean="0"/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905" y="2603704"/>
            <a:ext cx="961733" cy="5404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847" y="2451382"/>
            <a:ext cx="684970" cy="6849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232" y="3608722"/>
            <a:ext cx="3246409" cy="203441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57F1E4F-1CFF-5643-939E-217C01CDF565}" type="slidenum">
              <a:rPr lang="en-US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46204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9" grpId="1" animBg="1"/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Microsoft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phone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81193" y="2070370"/>
            <a:ext cx="5087075" cy="536005"/>
          </a:xfrm>
        </p:spPr>
        <p:txBody>
          <a:bodyPr/>
          <a:lstStyle/>
          <a:p>
            <a:r>
              <a:rPr lang="es-ES" dirty="0" smtClean="0"/>
              <a:t>Dispositivos vinculados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096001" y="2051111"/>
            <a:ext cx="5087073" cy="553373"/>
          </a:xfrm>
        </p:spPr>
        <p:txBody>
          <a:bodyPr/>
          <a:lstStyle/>
          <a:p>
            <a:r>
              <a:rPr lang="es-ES" dirty="0" smtClean="0"/>
              <a:t>Interfaz de llamadas</a:t>
            </a:r>
            <a:endParaRPr lang="es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96001" y="2804265"/>
            <a:ext cx="5087073" cy="3285032"/>
          </a:xfrm>
          <a:prstGeom prst="rect">
            <a:avLst/>
          </a:prstGeom>
        </p:spPr>
      </p:pic>
      <p:pic>
        <p:nvPicPr>
          <p:cNvPr id="1026" name="Picture 2" descr="Tu Teléfono actualizaciones - Windows Insider Program | Microsoft Docs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3" y="2804265"/>
            <a:ext cx="4927547" cy="328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57F1E4F-1CFF-5643-939E-217C01CDF565}" type="slidenum">
              <a:rPr lang="en-US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9671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Microsoft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phone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12433" y="2241910"/>
            <a:ext cx="5087075" cy="536005"/>
          </a:xfrm>
        </p:spPr>
        <p:txBody>
          <a:bodyPr/>
          <a:lstStyle/>
          <a:p>
            <a:r>
              <a:rPr lang="es-ES" dirty="0" smtClean="0"/>
              <a:t>Conversaciones SMS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218071" y="2250892"/>
            <a:ext cx="5087073" cy="553373"/>
          </a:xfrm>
        </p:spPr>
        <p:txBody>
          <a:bodyPr/>
          <a:lstStyle/>
          <a:p>
            <a:r>
              <a:rPr lang="es-ES" dirty="0" smtClean="0"/>
              <a:t>Galería de imágenes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57F1E4F-1CFF-5643-939E-217C01CDF565}" type="slidenum">
              <a:rPr lang="en-US"/>
              <a:pPr/>
              <a:t>5</a:t>
            </a:fld>
            <a:endParaRPr lang="en-US" dirty="0"/>
          </a:p>
        </p:txBody>
      </p:sp>
      <p:pic>
        <p:nvPicPr>
          <p:cNvPr id="11" name="Imagen 4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18071" y="2943191"/>
            <a:ext cx="5392737" cy="2874020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33" y="2943191"/>
            <a:ext cx="5118169" cy="287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3621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90" y="2191721"/>
            <a:ext cx="9400325" cy="3678303"/>
          </a:xfrm>
        </p:spPr>
        <p:txBody>
          <a:bodyPr>
            <a:normAutofit/>
          </a:bodyPr>
          <a:lstStyle/>
          <a:p>
            <a:r>
              <a:rPr lang="es-ES" dirty="0"/>
              <a:t>Principales metas:</a:t>
            </a:r>
          </a:p>
          <a:p>
            <a:pPr lvl="1"/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Estudiar los procesos de Microsoft </a:t>
            </a:r>
            <a:r>
              <a:rPr lang="es-E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Your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Phone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y los artefactos que 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dejan 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en el 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sistema.</a:t>
            </a:r>
            <a:endParaRPr lang="es-E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Implementar una solución software que permita recoger, </a:t>
            </a:r>
            <a:r>
              <a:rPr lang="es-E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parsear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y 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exportar su información.</a:t>
            </a:r>
          </a:p>
          <a:p>
            <a:pPr marL="324000" lvl="1" indent="0">
              <a:buNone/>
            </a:pPr>
            <a:endParaRPr lang="es-ES" sz="18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Objetivos secundarios: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Extraer el 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contenido multimedia 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para detectar 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 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categorizar 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 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rostros.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Implementar 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un sistema de búsqueda por perfil facial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Evaluar 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el contenido salvaguardado 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y eliminado por 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la 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aplicación.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0109082" y="2417940"/>
            <a:ext cx="1137452" cy="104036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10084292" y="1991666"/>
            <a:ext cx="1137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Bahnschrift SemiLight SemiConde" panose="020B0502040204020203" pitchFamily="34" charset="0"/>
              </a:rPr>
              <a:t>Objetivo</a:t>
            </a:r>
            <a:r>
              <a:rPr lang="es-ES" dirty="0" smtClean="0">
                <a:latin typeface="Bahnschrift SemiLight SemiConde" panose="020B0502040204020203" pitchFamily="34" charset="0"/>
              </a:rPr>
              <a:t>:</a:t>
            </a:r>
            <a:endParaRPr lang="es-ES" dirty="0">
              <a:latin typeface="Bahnschrift SemiLight SemiConde" panose="020B0502040204020203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848" y="2510883"/>
            <a:ext cx="603919" cy="854481"/>
          </a:xfrm>
          <a:prstGeom prst="rect">
            <a:avLst/>
          </a:prstGeom>
        </p:spPr>
      </p:pic>
      <p:pic>
        <p:nvPicPr>
          <p:cNvPr id="5122" name="Picture 2" descr="File:Bash Logo black and white icon only.svg - Wikimedia Comm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869" y="2510883"/>
            <a:ext cx="741875" cy="85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resupuesto - MAGNES FACTORY- Agencia de marketing digit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990" y="2417940"/>
            <a:ext cx="1053632" cy="105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094" y="2464411"/>
            <a:ext cx="947424" cy="947424"/>
          </a:xfrm>
          <a:prstGeom prst="rect">
            <a:avLst/>
          </a:prstGeom>
        </p:spPr>
      </p:pic>
      <p:pic>
        <p:nvPicPr>
          <p:cNvPr id="5130" name="Picture 10" descr="Saved Icon #91837 - Free Icons Librar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050" y="2471044"/>
            <a:ext cx="947424" cy="94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69252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9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1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Estado del arte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81194" y="2998574"/>
            <a:ext cx="11029616" cy="221350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dirty="0"/>
              <a:t>Digital </a:t>
            </a:r>
            <a:r>
              <a:rPr lang="es-ES" dirty="0" err="1"/>
              <a:t>Forensics</a:t>
            </a:r>
            <a:r>
              <a:rPr lang="es-ES" dirty="0"/>
              <a:t> </a:t>
            </a:r>
            <a:r>
              <a:rPr lang="es-ES" dirty="0" err="1"/>
              <a:t>Tips</a:t>
            </a:r>
            <a:r>
              <a:rPr lang="es-ES" dirty="0"/>
              <a:t> &amp; </a:t>
            </a:r>
            <a:r>
              <a:rPr lang="es-ES" dirty="0" err="1"/>
              <a:t>Tricks</a:t>
            </a:r>
            <a:r>
              <a:rPr lang="es-ES" dirty="0"/>
              <a:t>: «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Phone</a:t>
            </a:r>
            <a:r>
              <a:rPr lang="es-ES" dirty="0"/>
              <a:t>» app </a:t>
            </a:r>
            <a:r>
              <a:rPr lang="es-ES" dirty="0" err="1" smtClean="0"/>
              <a:t>Forensics</a:t>
            </a:r>
            <a:r>
              <a:rPr lang="es-ES" dirty="0" smtClean="0"/>
              <a:t>.</a:t>
            </a:r>
            <a:endParaRPr lang="es-ES" dirty="0"/>
          </a:p>
          <a:p>
            <a:pPr>
              <a:lnSpc>
                <a:spcPct val="150000"/>
              </a:lnSpc>
            </a:pPr>
            <a:r>
              <a:rPr lang="es-ES" dirty="0" smtClean="0"/>
              <a:t>Digital </a:t>
            </a:r>
            <a:r>
              <a:rPr lang="es-ES" dirty="0" err="1"/>
              <a:t>forensic</a:t>
            </a:r>
            <a:r>
              <a:rPr lang="es-ES" dirty="0"/>
              <a:t> </a:t>
            </a:r>
            <a:r>
              <a:rPr lang="es-ES" dirty="0" err="1"/>
              <a:t>artifacts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Phone</a:t>
            </a:r>
            <a:r>
              <a:rPr lang="es-ES" dirty="0"/>
              <a:t> </a:t>
            </a:r>
            <a:r>
              <a:rPr lang="es-ES" dirty="0" err="1"/>
              <a:t>application</a:t>
            </a:r>
            <a:r>
              <a:rPr lang="es-ES" dirty="0"/>
              <a:t> in Windows </a:t>
            </a:r>
            <a:r>
              <a:rPr lang="es-ES" dirty="0" smtClean="0"/>
              <a:t>10.</a:t>
            </a:r>
          </a:p>
          <a:p>
            <a:pPr>
              <a:lnSpc>
                <a:spcPct val="150000"/>
              </a:lnSpc>
            </a:pPr>
            <a:r>
              <a:rPr lang="es-ES" dirty="0" err="1" smtClean="0"/>
              <a:t>Microsoft’s</a:t>
            </a:r>
            <a:r>
              <a:rPr lang="es-ES" dirty="0" smtClean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Phone</a:t>
            </a:r>
            <a:r>
              <a:rPr lang="es-ES" dirty="0"/>
              <a:t> </a:t>
            </a:r>
            <a:r>
              <a:rPr lang="es-ES" dirty="0" err="1"/>
              <a:t>environment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a digital </a:t>
            </a:r>
            <a:r>
              <a:rPr lang="es-ES" dirty="0" err="1"/>
              <a:t>forensic</a:t>
            </a:r>
            <a:r>
              <a:rPr lang="es-ES" dirty="0"/>
              <a:t> </a:t>
            </a:r>
            <a:r>
              <a:rPr lang="es-ES" dirty="0" err="1" smtClean="0"/>
              <a:t>perspective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Marcador de texto 2"/>
          <p:cNvSpPr txBox="1">
            <a:spLocks/>
          </p:cNvSpPr>
          <p:nvPr/>
        </p:nvSpPr>
        <p:spPr>
          <a:xfrm>
            <a:off x="581193" y="2198638"/>
            <a:ext cx="5087075" cy="5360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Recursos externos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718" y="2734643"/>
            <a:ext cx="1542208" cy="143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3511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Estado del arte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0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77909" y="2331838"/>
            <a:ext cx="5511308" cy="553373"/>
          </a:xfrm>
        </p:spPr>
        <p:txBody>
          <a:bodyPr/>
          <a:lstStyle/>
          <a:p>
            <a:r>
              <a:rPr lang="es-ES" dirty="0" smtClean="0"/>
              <a:t>Marco legal</a:t>
            </a:r>
            <a:endParaRPr lang="es-ES" dirty="0"/>
          </a:p>
        </p:txBody>
      </p:sp>
      <p:sp>
        <p:nvSpPr>
          <p:cNvPr id="21" name="Marcador de contenido 5"/>
          <p:cNvSpPr>
            <a:spLocks noGrp="1"/>
          </p:cNvSpPr>
          <p:nvPr>
            <p:ph sz="quarter" idx="4"/>
          </p:nvPr>
        </p:nvSpPr>
        <p:spPr>
          <a:xfrm>
            <a:off x="769323" y="2975956"/>
            <a:ext cx="6346371" cy="3266902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Legislación 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 normativa legal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/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El Convenio de la 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Ciberdelincuencia de Budapest.</a:t>
            </a:r>
          </a:p>
          <a:p>
            <a:pPr lvl="1"/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Reglamento General de Protección de 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Datos (GDPR).</a:t>
            </a:r>
          </a:p>
          <a:p>
            <a:pPr marL="324000" lvl="1" indent="0">
              <a:buNone/>
            </a:pPr>
            <a:endParaRPr lang="es-ES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La 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figura del perito informático en los juzgados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/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Mediador, 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árbitro y 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auditor.</a:t>
            </a:r>
          </a:p>
          <a:p>
            <a:pPr marL="324000" lvl="1" indent="0">
              <a:buNone/>
            </a:pPr>
            <a:endParaRPr lang="es-ES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La 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cadena de 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custodia.</a:t>
            </a:r>
            <a:endParaRPr lang="es-E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2" name="Picture 2" descr="Chain of Custody and Evidence Ta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339" y="4247641"/>
            <a:ext cx="3743632" cy="20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296" y="2233664"/>
            <a:ext cx="1348337" cy="159419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430" y="2233664"/>
            <a:ext cx="1570849" cy="157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3843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5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1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Estado del arte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0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77909" y="2331838"/>
            <a:ext cx="5511308" cy="553373"/>
          </a:xfrm>
        </p:spPr>
        <p:txBody>
          <a:bodyPr/>
          <a:lstStyle/>
          <a:p>
            <a:r>
              <a:rPr lang="es-ES" dirty="0" smtClean="0"/>
              <a:t>Entorno socio-económico</a:t>
            </a:r>
            <a:endParaRPr lang="es-ES" dirty="0"/>
          </a:p>
        </p:txBody>
      </p:sp>
      <p:sp>
        <p:nvSpPr>
          <p:cNvPr id="21" name="Marcador de contenido 5"/>
          <p:cNvSpPr>
            <a:spLocks noGrp="1"/>
          </p:cNvSpPr>
          <p:nvPr>
            <p:ph sz="quarter" idx="4"/>
          </p:nvPr>
        </p:nvSpPr>
        <p:spPr>
          <a:xfrm>
            <a:off x="1029305" y="3239153"/>
            <a:ext cx="4808516" cy="2821051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Investigaciones forenses</a:t>
            </a:r>
          </a:p>
          <a:p>
            <a:pPr lvl="1"/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Hora 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 trabajo efectiva 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250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€</a:t>
            </a:r>
            <a:endParaRPr lang="es-ES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Promedio de 5.000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€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 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15.000€ </a:t>
            </a:r>
            <a:r>
              <a:rPr lang="es-ES" sz="1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</a:t>
            </a:r>
            <a:r>
              <a:rPr lang="es-ES" sz="10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Vestigeltd</a:t>
            </a:r>
            <a:r>
              <a:rPr lang="es-ES" sz="1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s-ES" sz="12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Software</a:t>
            </a:r>
          </a:p>
          <a:p>
            <a:pPr lvl="1"/>
            <a:r>
              <a:rPr lang="es-E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Benchmarks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ya existentes</a:t>
            </a:r>
          </a:p>
        </p:txBody>
      </p:sp>
      <p:pic>
        <p:nvPicPr>
          <p:cNvPr id="1030" name="Picture 6" descr="CUSTOMER CASE STUDY: Using Magnet AXIOM in Corporate Security Incident  Response and Investigations — Enterprise Knowledge Partners, LL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903" y="4935780"/>
            <a:ext cx="798205" cy="71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819" y="4649679"/>
            <a:ext cx="2304159" cy="17281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2648" y="4935780"/>
            <a:ext cx="2720952" cy="102035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116" y="2331838"/>
            <a:ext cx="2029221" cy="202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6204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2627</TotalTime>
  <Words>711</Words>
  <Application>Microsoft Office PowerPoint</Application>
  <PresentationFormat>Panorámica</PresentationFormat>
  <Paragraphs>222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3" baseType="lpstr">
      <vt:lpstr>Arial</vt:lpstr>
      <vt:lpstr>Bahnschrift SemiBold Condensed</vt:lpstr>
      <vt:lpstr>Bahnschrift SemiLight SemiConde</vt:lpstr>
      <vt:lpstr>Calibri</vt:lpstr>
      <vt:lpstr>Gill Sans MT</vt:lpstr>
      <vt:lpstr>Times New Roman</vt:lpstr>
      <vt:lpstr>Wingdings</vt:lpstr>
      <vt:lpstr>Wingdings 2</vt:lpstr>
      <vt:lpstr>Dividendo</vt:lpstr>
      <vt:lpstr>Análisis forense de la aplicación Microsoft Your Phone</vt:lpstr>
      <vt:lpstr>índice</vt:lpstr>
      <vt:lpstr>Introducción</vt:lpstr>
      <vt:lpstr>Microsoft your phone</vt:lpstr>
      <vt:lpstr>Microsoft your phone</vt:lpstr>
      <vt:lpstr>objetivos</vt:lpstr>
      <vt:lpstr>Estado del arte</vt:lpstr>
      <vt:lpstr>Estado del arte</vt:lpstr>
      <vt:lpstr>Estado del arte</vt:lpstr>
      <vt:lpstr>Planificación del proyecto</vt:lpstr>
      <vt:lpstr>PRESUPUESTO del proyecto</vt:lpstr>
      <vt:lpstr>Técnicas DE Análisis aplicadas</vt:lpstr>
      <vt:lpstr>Análisis dinámico</vt:lpstr>
      <vt:lpstr>Técnicas DE  Análisis aplicadas</vt:lpstr>
      <vt:lpstr>DISEÑO DEL SOFTWARE</vt:lpstr>
      <vt:lpstr>DISEÑO DEL SOFTWARE</vt:lpstr>
      <vt:lpstr>implementación</vt:lpstr>
      <vt:lpstr>Resultados</vt:lpstr>
      <vt:lpstr>Resultados</vt:lpstr>
      <vt:lpstr>Trabajos futuros</vt:lpstr>
      <vt:lpstr>Conclusiones</vt:lpstr>
      <vt:lpstr>Presentación de PowerPoint</vt:lpstr>
      <vt:lpstr>Muchas gracias por su atención</vt:lpstr>
      <vt:lpstr>Fase de 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forense de la aplicación Microsoft Your Phone</dc:title>
  <dc:creator>Lucas González</dc:creator>
  <cp:lastModifiedBy>Lucas González</cp:lastModifiedBy>
  <cp:revision>86</cp:revision>
  <dcterms:created xsi:type="dcterms:W3CDTF">2022-03-05T13:24:09Z</dcterms:created>
  <dcterms:modified xsi:type="dcterms:W3CDTF">2022-03-15T23:08:42Z</dcterms:modified>
</cp:coreProperties>
</file>